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16"/>
  </p:notesMasterIdLst>
  <p:sldIdLst>
    <p:sldId id="315" r:id="rId5"/>
    <p:sldId id="318" r:id="rId6"/>
    <p:sldId id="317" r:id="rId7"/>
    <p:sldId id="325" r:id="rId8"/>
    <p:sldId id="319" r:id="rId9"/>
    <p:sldId id="320" r:id="rId10"/>
    <p:sldId id="321" r:id="rId11"/>
    <p:sldId id="322" r:id="rId12"/>
    <p:sldId id="323" r:id="rId13"/>
    <p:sldId id="326" r:id="rId14"/>
    <p:sldId id="305" r:id="rId15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8CD94F-4CFC-7E61-66B0-DB28C4FDCC24}" name="Adriana Elisa Collaguazo Jaramillo" initials="AECJ" userId="S::acollag@espol.edu.ec::6cb1fd06-47c8-49dc-ad5e-3483f780dd7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8086"/>
    <a:srgbClr val="A5CDD2"/>
    <a:srgbClr val="63BBC4"/>
    <a:srgbClr val="FFFFFF"/>
    <a:srgbClr val="ECF3FD"/>
    <a:srgbClr val="9DCBD1"/>
    <a:srgbClr val="61B9C2"/>
    <a:srgbClr val="60B9C2"/>
    <a:srgbClr val="ADC2C7"/>
    <a:srgbClr val="A6C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5312E-5616-4CE3-84E2-077F13CB51C0}" v="165" dt="2022-02-16T01:08:52.499"/>
    <p1510:client id="{ECC7F48E-8AA7-434B-AFD7-461065632497}" vWet="4" dt="2022-02-16T01:08:47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2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FE164-71C1-46D4-BA43-F788640D32C6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46AAA-5011-490E-996A-4DB2F83F1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8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98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80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13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79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32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1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1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58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11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Friday, February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Friday, February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8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Friday, February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0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Friday, February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Friday, February 18,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0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Friday, February 18,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7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Friday, February 18,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34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Friday, February 18,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9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Friday, February 18,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Friday, February 18,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1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Friday, February 18,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92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Friday, February 18, 2022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29770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33" r:id="rId6"/>
    <p:sldLayoutId id="2147483729" r:id="rId7"/>
    <p:sldLayoutId id="2147483730" r:id="rId8"/>
    <p:sldLayoutId id="2147483731" r:id="rId9"/>
    <p:sldLayoutId id="2147483732" r:id="rId10"/>
    <p:sldLayoutId id="2147483734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microsoft.com/office/2007/relationships/hdphoto" Target="../media/hdphoto1.wdp"/><Relationship Id="rId1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svg"/><Relationship Id="rId1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slide" Target="slide3.xml"/><Relationship Id="rId12" Type="http://schemas.openxmlformats.org/officeDocument/2006/relationships/slide" Target="slide8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slide" Target="slide7.xml"/><Relationship Id="rId5" Type="http://schemas.openxmlformats.org/officeDocument/2006/relationships/image" Target="../media/image3.png"/><Relationship Id="rId10" Type="http://schemas.openxmlformats.org/officeDocument/2006/relationships/slide" Target="slide6.xml"/><Relationship Id="rId4" Type="http://schemas.microsoft.com/office/2007/relationships/hdphoto" Target="../media/hdphoto1.wdp"/><Relationship Id="rId9" Type="http://schemas.openxmlformats.org/officeDocument/2006/relationships/slide" Target="slide5.xml"/><Relationship Id="rId1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Divertido distanciamiento social en GIFs - 35 imágenes animadas">
            <a:extLst>
              <a:ext uri="{FF2B5EF4-FFF2-40B4-BE49-F238E27FC236}">
                <a16:creationId xmlns:a16="http://schemas.microsoft.com/office/drawing/2014/main" id="{0D441B93-7062-47E2-A177-2C9D7B5270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62909"/>
            <a:ext cx="12192002" cy="905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CD7C375-E8F8-412C-A6AC-31544FF0EAB8}"/>
              </a:ext>
            </a:extLst>
          </p:cNvPr>
          <p:cNvSpPr/>
          <p:nvPr/>
        </p:nvSpPr>
        <p:spPr>
          <a:xfrm rot="10800000">
            <a:off x="-1" y="0"/>
            <a:ext cx="12192000" cy="1956816"/>
          </a:xfrm>
          <a:prstGeom prst="rect">
            <a:avLst/>
          </a:prstGeom>
          <a:gradFill flip="none" rotWithShape="1">
            <a:gsLst>
              <a:gs pos="35000">
                <a:srgbClr val="9DCBD1"/>
              </a:gs>
              <a:gs pos="55500">
                <a:srgbClr val="8CC8CE"/>
              </a:gs>
              <a:gs pos="0">
                <a:srgbClr val="A5CCD1"/>
              </a:gs>
              <a:gs pos="0">
                <a:srgbClr val="A6CDD2"/>
              </a:gs>
              <a:gs pos="74000">
                <a:srgbClr val="86C6CD"/>
              </a:gs>
              <a:gs pos="83000">
                <a:srgbClr val="6FBFC7"/>
              </a:gs>
              <a:gs pos="100000">
                <a:srgbClr val="61B9C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A41A8319-17F5-47B1-BD7C-EA316F3DC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846" y="141564"/>
            <a:ext cx="1774154" cy="16458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201169" y="562909"/>
            <a:ext cx="9125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4800" b="1" cap="all" spc="700" dirty="0">
                <a:latin typeface="+mj-lt"/>
                <a:ea typeface="+mj-ea"/>
                <a:cs typeface="+mj-cs"/>
              </a:rPr>
              <a:t>MANUAL DE USUARIO</a:t>
            </a:r>
          </a:p>
        </p:txBody>
      </p:sp>
    </p:spTree>
    <p:extLst>
      <p:ext uri="{BB962C8B-B14F-4D97-AF65-F5344CB8AC3E}">
        <p14:creationId xmlns:p14="http://schemas.microsoft.com/office/powerpoint/2010/main" val="263898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17064" y="391747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cap="all" spc="700" dirty="0">
                <a:latin typeface="+mj-lt"/>
                <a:ea typeface="+mj-ea"/>
                <a:cs typeface="+mj-cs"/>
              </a:rPr>
              <a:t>GENERACIÓN DE ALERTAS</a:t>
            </a:r>
            <a:endParaRPr lang="es-EC" sz="3600" b="1" cap="all" spc="7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4F09A04-F1CC-41EF-B3D3-462C107B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F03C5B-1289-444F-B39B-D5EFB3917EDB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F6CFC-2F98-4300-AD61-1DF36715BC12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108C2C-82AD-4AD3-8B3D-C13EA43D5ED6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04C2A7-FF54-4401-87C5-6CB917D2269B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563B348-D4DB-48FE-A3E4-CC90F204C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6A105AF0-4BFD-4F2C-81E6-B9540CB1A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7002C57-6F12-4B54-A033-DEB237CC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69CF2FF0-9BDA-4641-8204-059211AF54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F2E9C9-9D53-439A-AD82-B7E33ED4EDA5}"/>
              </a:ext>
            </a:extLst>
          </p:cNvPr>
          <p:cNvSpPr txBox="1"/>
          <p:nvPr/>
        </p:nvSpPr>
        <p:spPr>
          <a:xfrm>
            <a:off x="817064" y="902418"/>
            <a:ext cx="10519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/>
              <a:t>Al encontrar usuarios que incumplen el distanciamiento se envía una notificación que alerte los detalles del incidente 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8EAE3EC-623A-44BB-96CB-822F6D7812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65" y="1586477"/>
            <a:ext cx="6606592" cy="4667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133772-7C15-41C3-8245-15ADCA07C504}"/>
              </a:ext>
            </a:extLst>
          </p:cNvPr>
          <p:cNvSpPr txBox="1"/>
          <p:nvPr/>
        </p:nvSpPr>
        <p:spPr>
          <a:xfrm>
            <a:off x="8758457" y="2683040"/>
            <a:ext cx="29202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s-EC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Es importante que se mantenga iniciada la sesión del usuario administrador para que la notificación sea recibida.</a:t>
            </a:r>
            <a:endParaRPr lang="es-EC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F2E379-9BD8-445A-AAC0-1C02274D9B23}"/>
              </a:ext>
            </a:extLst>
          </p:cNvPr>
          <p:cNvSpPr txBox="1"/>
          <p:nvPr/>
        </p:nvSpPr>
        <p:spPr>
          <a:xfrm>
            <a:off x="8758457" y="2300885"/>
            <a:ext cx="2920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s-EC" b="1" dirty="0">
                <a:latin typeface="Arial" panose="020B0604020202020204" pitchFamily="34" charset="0"/>
              </a:rPr>
              <a:t>Recuerde</a:t>
            </a:r>
            <a:endParaRPr lang="es-EC" b="1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5E3273D-C967-40E1-BDDC-14873DDA4123}"/>
              </a:ext>
            </a:extLst>
          </p:cNvPr>
          <p:cNvSpPr/>
          <p:nvPr/>
        </p:nvSpPr>
        <p:spPr>
          <a:xfrm>
            <a:off x="8611986" y="2120976"/>
            <a:ext cx="3208712" cy="2284770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0" name="Action Button: Go Home 19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51963245-1225-49E6-BFB4-6F9764346E1D}"/>
              </a:ext>
            </a:extLst>
          </p:cNvPr>
          <p:cNvSpPr/>
          <p:nvPr/>
        </p:nvSpPr>
        <p:spPr>
          <a:xfrm>
            <a:off x="157350" y="5723466"/>
            <a:ext cx="443784" cy="514458"/>
          </a:xfrm>
          <a:prstGeom prst="actionButtonHom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3399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F48731-32A7-413F-8AD1-7B3D5A9F1EEA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DB77ACC-EF27-45C5-9F46-11483AF77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5276D8E3-02F2-458B-8ECA-95978EB7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96CBE32E-C571-4D48-9707-05C64C91B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3F1261E9-BA23-4B94-B0DD-011E16421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7846329-2443-4E59-9E81-404E987D7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EF9880-4B0A-4670-9D22-A9CF6F261AE3}"/>
              </a:ext>
            </a:extLst>
          </p:cNvPr>
          <p:cNvSpPr/>
          <p:nvPr/>
        </p:nvSpPr>
        <p:spPr>
          <a:xfrm>
            <a:off x="440267" y="423333"/>
            <a:ext cx="3241618" cy="5469467"/>
          </a:xfrm>
          <a:prstGeom prst="roundRect">
            <a:avLst/>
          </a:prstGeom>
          <a:solidFill>
            <a:srgbClr val="2280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/>
              <a:t>CONTACT US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86641B-4888-43C3-AA78-57BF8A1E7E80}"/>
              </a:ext>
            </a:extLst>
          </p:cNvPr>
          <p:cNvSpPr/>
          <p:nvPr/>
        </p:nvSpPr>
        <p:spPr>
          <a:xfrm>
            <a:off x="3784600" y="423333"/>
            <a:ext cx="6976533" cy="2709334"/>
          </a:xfrm>
          <a:prstGeom prst="roundRect">
            <a:avLst/>
          </a:prstGeom>
          <a:noFill/>
          <a:ln>
            <a:solidFill>
              <a:srgbClr val="228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FDFF5C-650B-4726-B425-7ABAB71FC22B}"/>
              </a:ext>
            </a:extLst>
          </p:cNvPr>
          <p:cNvSpPr/>
          <p:nvPr/>
        </p:nvSpPr>
        <p:spPr>
          <a:xfrm>
            <a:off x="3784600" y="3183466"/>
            <a:ext cx="6976533" cy="2709334"/>
          </a:xfrm>
          <a:prstGeom prst="roundRect">
            <a:avLst/>
          </a:prstGeom>
          <a:noFill/>
          <a:ln>
            <a:solidFill>
              <a:srgbClr val="228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A4CB5-642E-4C4B-8650-55382E037E51}"/>
              </a:ext>
            </a:extLst>
          </p:cNvPr>
          <p:cNvSpPr txBox="1"/>
          <p:nvPr/>
        </p:nvSpPr>
        <p:spPr>
          <a:xfrm>
            <a:off x="6920653" y="693411"/>
            <a:ext cx="30649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Kevin Steve Blum Luna</a:t>
            </a:r>
            <a:endParaRPr lang="es-EC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b="0">
                <a:effectLst/>
              </a:rPr>
              <a:t>0</a:t>
            </a: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98 665 2994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b="0" u="sng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kblum</a:t>
            </a:r>
            <a:r>
              <a:rPr lang="es-EC" u="sng">
                <a:solidFill>
                  <a:srgbClr val="000000"/>
                </a:solidFill>
                <a:latin typeface="Calibri" panose="020F0502020204030204" pitchFamily="34" charset="0"/>
              </a:rPr>
              <a:t>@espol.edu.ec</a:t>
            </a:r>
            <a:endParaRPr lang="es-EC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76623F-E85F-4829-AD90-63312FE8CE2B}"/>
              </a:ext>
            </a:extLst>
          </p:cNvPr>
          <p:cNvSpPr txBox="1"/>
          <p:nvPr/>
        </p:nvSpPr>
        <p:spPr>
          <a:xfrm>
            <a:off x="6920653" y="3500175"/>
            <a:ext cx="33206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Marina Nicolle Toala Zurita</a:t>
            </a:r>
            <a:endParaRPr lang="es-EC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098 337 4536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u="sng">
                <a:solidFill>
                  <a:srgbClr val="000000"/>
                </a:solidFill>
                <a:latin typeface="Calibri" panose="020F0502020204030204" pitchFamily="34" charset="0"/>
              </a:rPr>
              <a:t>mntoala@espol.edu.ec</a:t>
            </a:r>
            <a:endParaRPr lang="es-EC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s-EC"/>
          </a:p>
        </p:txBody>
      </p:sp>
      <p:pic>
        <p:nvPicPr>
          <p:cNvPr id="9" name="Graphic 8" descr="Employee badge with solid fill">
            <a:extLst>
              <a:ext uri="{FF2B5EF4-FFF2-40B4-BE49-F238E27FC236}">
                <a16:creationId xmlns:a16="http://schemas.microsoft.com/office/drawing/2014/main" id="{29B37336-A1E4-4199-910E-BC9D50588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6334" y="896274"/>
            <a:ext cx="497438" cy="497438"/>
          </a:xfrm>
          <a:prstGeom prst="rect">
            <a:avLst/>
          </a:prstGeom>
        </p:spPr>
      </p:pic>
      <p:pic>
        <p:nvPicPr>
          <p:cNvPr id="11" name="Graphic 10" descr="Smart Phone with solid fill">
            <a:extLst>
              <a:ext uri="{FF2B5EF4-FFF2-40B4-BE49-F238E27FC236}">
                <a16:creationId xmlns:a16="http://schemas.microsoft.com/office/drawing/2014/main" id="{516878DA-63E0-4B06-B895-F14894B12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334" y="1482569"/>
            <a:ext cx="497438" cy="497438"/>
          </a:xfrm>
          <a:prstGeom prst="rect">
            <a:avLst/>
          </a:prstGeom>
        </p:spPr>
      </p:pic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AD71A19F-3CFD-416B-8DED-C7F301F015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6334" y="2042714"/>
            <a:ext cx="497438" cy="497438"/>
          </a:xfrm>
          <a:prstGeom prst="rect">
            <a:avLst/>
          </a:prstGeom>
        </p:spPr>
      </p:pic>
      <p:pic>
        <p:nvPicPr>
          <p:cNvPr id="28" name="Graphic 27" descr="Employee badge with solid fill">
            <a:extLst>
              <a:ext uri="{FF2B5EF4-FFF2-40B4-BE49-F238E27FC236}">
                <a16:creationId xmlns:a16="http://schemas.microsoft.com/office/drawing/2014/main" id="{ADF932D1-341E-4944-94CF-D58DA1456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6334" y="3657516"/>
            <a:ext cx="497438" cy="497438"/>
          </a:xfrm>
          <a:prstGeom prst="rect">
            <a:avLst/>
          </a:prstGeom>
        </p:spPr>
      </p:pic>
      <p:pic>
        <p:nvPicPr>
          <p:cNvPr id="29" name="Graphic 28" descr="Smart Phone with solid fill">
            <a:extLst>
              <a:ext uri="{FF2B5EF4-FFF2-40B4-BE49-F238E27FC236}">
                <a16:creationId xmlns:a16="http://schemas.microsoft.com/office/drawing/2014/main" id="{FC2FE95D-A7F7-4FC1-B82E-F0E3677185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334" y="4243811"/>
            <a:ext cx="497438" cy="497438"/>
          </a:xfrm>
          <a:prstGeom prst="rect">
            <a:avLst/>
          </a:prstGeom>
        </p:spPr>
      </p:pic>
      <p:pic>
        <p:nvPicPr>
          <p:cNvPr id="30" name="Graphic 29" descr="Email with solid fill">
            <a:extLst>
              <a:ext uri="{FF2B5EF4-FFF2-40B4-BE49-F238E27FC236}">
                <a16:creationId xmlns:a16="http://schemas.microsoft.com/office/drawing/2014/main" id="{FA440C98-694E-4D47-B746-271E287265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6334" y="4803956"/>
            <a:ext cx="497438" cy="497438"/>
          </a:xfrm>
          <a:prstGeom prst="rect">
            <a:avLst/>
          </a:prstGeom>
        </p:spPr>
      </p:pic>
      <p:pic>
        <p:nvPicPr>
          <p:cNvPr id="3" name="Picture 2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D88D61CB-7716-424E-8D63-A336CCCE55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59" y="3517153"/>
            <a:ext cx="2041959" cy="2041959"/>
          </a:xfrm>
          <a:prstGeom prst="round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07CF98F6-3398-42DB-9BDE-B1AC21C10A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59" y="693411"/>
            <a:ext cx="2040613" cy="2040613"/>
          </a:xfrm>
          <a:prstGeom prst="round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650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36022" y="931818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cap="all" spc="700" dirty="0">
                <a:latin typeface="+mj-lt"/>
                <a:ea typeface="+mj-ea"/>
                <a:cs typeface="+mj-cs"/>
              </a:rPr>
              <a:t>ÍNDICE</a:t>
            </a:r>
            <a:endParaRPr lang="es-EC" sz="3600" b="1" cap="all" spc="7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4F09A04-F1CC-41EF-B3D3-462C107B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F03C5B-1289-444F-B39B-D5EFB3917EDB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F6CFC-2F98-4300-AD61-1DF36715BC12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108C2C-82AD-4AD3-8B3D-C13EA43D5ED6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04C2A7-FF54-4401-87C5-6CB917D2269B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563B348-D4DB-48FE-A3E4-CC90F204C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6A105AF0-4BFD-4F2C-81E6-B9540CB1A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7002C57-6F12-4B54-A033-DEB237CC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69CF2FF0-9BDA-4641-8204-059211AF54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5942E0D-6E1B-46E8-A7D5-09D58918DEE3}"/>
              </a:ext>
            </a:extLst>
          </p:cNvPr>
          <p:cNvSpPr txBox="1"/>
          <p:nvPr/>
        </p:nvSpPr>
        <p:spPr>
          <a:xfrm>
            <a:off x="1290811" y="1578149"/>
            <a:ext cx="85039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s-EC" sz="2800" dirty="0">
              <a:hlinkClick r:id="rId7" action="ppaction://hlinksldjump"/>
            </a:endParaRPr>
          </a:p>
          <a:p>
            <a:pPr marL="342900" indent="-342900">
              <a:buFont typeface="+mj-lt"/>
              <a:buAutoNum type="arabicPeriod"/>
            </a:pPr>
            <a:r>
              <a:rPr lang="es-EC" sz="2800" dirty="0">
                <a:hlinkClick r:id="rId7" action="ppaction://hlinksldjump"/>
              </a:rPr>
              <a:t>Proceso de autenticación</a:t>
            </a:r>
            <a:endParaRPr lang="es-EC" sz="2800" dirty="0"/>
          </a:p>
          <a:p>
            <a:pPr marL="342900" indent="-342900">
              <a:buFont typeface="+mj-lt"/>
              <a:buAutoNum type="arabicPeriod"/>
            </a:pPr>
            <a:r>
              <a:rPr lang="es-EC" sz="2800" dirty="0">
                <a:hlinkClick r:id="rId8" action="ppaction://hlinksldjump"/>
              </a:rPr>
              <a:t>Inicio de Sesión</a:t>
            </a:r>
            <a:endParaRPr lang="es-EC" sz="2800" dirty="0"/>
          </a:p>
          <a:p>
            <a:pPr marL="342900" indent="-342900">
              <a:buFont typeface="+mj-lt"/>
              <a:buAutoNum type="arabicPeriod"/>
            </a:pPr>
            <a:r>
              <a:rPr lang="es-EC" sz="2800" dirty="0">
                <a:hlinkClick r:id="rId9" action="ppaction://hlinksldjump"/>
              </a:rPr>
              <a:t>Historial de Alertas</a:t>
            </a:r>
            <a:endParaRPr lang="es-EC" sz="2800" dirty="0"/>
          </a:p>
          <a:p>
            <a:pPr marL="342900" indent="-342900">
              <a:buFont typeface="+mj-lt"/>
              <a:buAutoNum type="arabicPeriod"/>
            </a:pPr>
            <a:r>
              <a:rPr lang="es-EC" sz="2800" dirty="0">
                <a:hlinkClick r:id="rId10" action="ppaction://hlinksldjump"/>
              </a:rPr>
              <a:t>Información de Red</a:t>
            </a:r>
            <a:endParaRPr lang="es-EC" sz="2800" dirty="0"/>
          </a:p>
          <a:p>
            <a:pPr marL="342900" indent="-342900">
              <a:buFont typeface="+mj-lt"/>
              <a:buAutoNum type="arabicPeriod"/>
            </a:pPr>
            <a:r>
              <a:rPr lang="es-EC" sz="2800" dirty="0">
                <a:hlinkClick r:id="rId11" action="ppaction://hlinksldjump"/>
              </a:rPr>
              <a:t>Distanciamiento entre Usuarios</a:t>
            </a:r>
            <a:endParaRPr lang="es-EC" sz="2800" dirty="0"/>
          </a:p>
          <a:p>
            <a:pPr marL="342900" indent="-342900">
              <a:buFont typeface="+mj-lt"/>
              <a:buAutoNum type="arabicPeriod"/>
            </a:pPr>
            <a:r>
              <a:rPr lang="es-EC" sz="2800" dirty="0">
                <a:hlinkClick r:id="rId12" action="ppaction://hlinksldjump"/>
              </a:rPr>
              <a:t>Visualización de mapa</a:t>
            </a:r>
            <a:endParaRPr lang="es-EC" sz="2800" dirty="0"/>
          </a:p>
          <a:p>
            <a:pPr marL="342900" indent="-342900">
              <a:buFont typeface="+mj-lt"/>
              <a:buAutoNum type="arabicPeriod"/>
            </a:pPr>
            <a:r>
              <a:rPr lang="es-EC" sz="2800" dirty="0">
                <a:hlinkClick r:id="rId13" action="ppaction://hlinksldjump"/>
              </a:rPr>
              <a:t>Perfil de Usuario</a:t>
            </a:r>
            <a:endParaRPr lang="es-EC" sz="2800" dirty="0"/>
          </a:p>
          <a:p>
            <a:pPr marL="342900" indent="-342900">
              <a:buFont typeface="+mj-lt"/>
              <a:buAutoNum type="arabicPeriod"/>
            </a:pPr>
            <a:r>
              <a:rPr lang="es-EC" sz="2800" dirty="0">
                <a:hlinkClick r:id="rId14" action="ppaction://hlinksldjump"/>
              </a:rPr>
              <a:t>Generación de alertas</a:t>
            </a:r>
            <a:endParaRPr lang="es-EC" sz="2800" dirty="0"/>
          </a:p>
        </p:txBody>
      </p:sp>
    </p:spTree>
    <p:extLst>
      <p:ext uri="{BB962C8B-B14F-4D97-AF65-F5344CB8AC3E}">
        <p14:creationId xmlns:p14="http://schemas.microsoft.com/office/powerpoint/2010/main" val="291899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36022" y="931818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 dirty="0">
                <a:latin typeface="+mj-lt"/>
                <a:ea typeface="+mj-ea"/>
                <a:cs typeface="+mj-cs"/>
              </a:rPr>
              <a:t>PROCESO DE AUTENTICACIÓN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4F09A04-F1CC-41EF-B3D3-462C107B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F03C5B-1289-444F-B39B-D5EFB3917EDB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F6CFC-2F98-4300-AD61-1DF36715BC12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108C2C-82AD-4AD3-8B3D-C13EA43D5ED6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04C2A7-FF54-4401-87C5-6CB917D2269B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563B348-D4DB-48FE-A3E4-CC90F204C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6A105AF0-4BFD-4F2C-81E6-B9540CB1A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7002C57-6F12-4B54-A033-DEB237CC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69CF2FF0-9BDA-4641-8204-059211AF54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EE0C5A5-C83D-4372-82BC-63EE2A2B9442}"/>
              </a:ext>
            </a:extLst>
          </p:cNvPr>
          <p:cNvSpPr txBox="1"/>
          <p:nvPr/>
        </p:nvSpPr>
        <p:spPr>
          <a:xfrm>
            <a:off x="8961120" y="2821604"/>
            <a:ext cx="29202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s-EC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Estos pasos consisten en que al iniciar sesión</a:t>
            </a:r>
            <a:r>
              <a:rPr lang="es-EC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s-EC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se solicita una confirmación de identidad por medio del dispositivo móvil asociado a la</a:t>
            </a:r>
            <a:r>
              <a:rPr lang="es-EC" dirty="0">
                <a:solidFill>
                  <a:srgbClr val="5D6879"/>
                </a:solidFill>
                <a:latin typeface="Lato" panose="020F0502020204030203" pitchFamily="34" charset="0"/>
              </a:rPr>
              <a:t> </a:t>
            </a:r>
            <a:r>
              <a:rPr lang="es-EC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cuenta, al confirmar el acceso a la cuenta se requieren permisos al usuario para acceder a su información personal que será usada en la aplicación</a:t>
            </a:r>
            <a:endParaRPr lang="es-EC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8C172D-C056-4918-9C85-F04603E356FB}"/>
              </a:ext>
            </a:extLst>
          </p:cNvPr>
          <p:cNvSpPr txBox="1"/>
          <p:nvPr/>
        </p:nvSpPr>
        <p:spPr>
          <a:xfrm>
            <a:off x="1193313" y="1673879"/>
            <a:ext cx="4902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/>
              <a:t>Con servicio de Google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A1E2C46-98D5-45D5-B6BC-75AEE371D5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83" y="2210381"/>
            <a:ext cx="7855326" cy="4053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2C4B0E8-CCAA-4BF2-953E-76B9A7CB7B50}"/>
              </a:ext>
            </a:extLst>
          </p:cNvPr>
          <p:cNvSpPr txBox="1"/>
          <p:nvPr/>
        </p:nvSpPr>
        <p:spPr>
          <a:xfrm>
            <a:off x="8961120" y="2073989"/>
            <a:ext cx="29202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s-EC" b="1" dirty="0">
                <a:latin typeface="Arial" panose="020B0604020202020204" pitchFamily="34" charset="0"/>
              </a:rPr>
              <a:t>Verificación de identidad en dos pasos. </a:t>
            </a:r>
            <a:endParaRPr lang="es-EC" b="1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12" name="Action Button: Go Home 11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894FB2E8-4B15-4239-A5E9-95F0CBE78F31}"/>
              </a:ext>
            </a:extLst>
          </p:cNvPr>
          <p:cNvSpPr/>
          <p:nvPr/>
        </p:nvSpPr>
        <p:spPr>
          <a:xfrm>
            <a:off x="157350" y="5723466"/>
            <a:ext cx="443784" cy="514458"/>
          </a:xfrm>
          <a:prstGeom prst="actionButtonHom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952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36022" y="714912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cap="all" spc="700" dirty="0">
                <a:latin typeface="+mj-lt"/>
                <a:ea typeface="+mj-ea"/>
                <a:cs typeface="+mj-cs"/>
              </a:rPr>
              <a:t>INICIO DE SESIÓN</a:t>
            </a:r>
            <a:endParaRPr lang="es-EC" sz="3600" b="1" cap="all" spc="7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4F09A04-F1CC-41EF-B3D3-462C107B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F03C5B-1289-444F-B39B-D5EFB3917EDB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F6CFC-2F98-4300-AD61-1DF36715BC12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108C2C-82AD-4AD3-8B3D-C13EA43D5ED6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04C2A7-FF54-4401-87C5-6CB917D2269B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563B348-D4DB-48FE-A3E4-CC90F204C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6A105AF0-4BFD-4F2C-81E6-B9540CB1A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7002C57-6F12-4B54-A033-DEB237CC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69CF2FF0-9BDA-4641-8204-059211AF54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58C172D-C056-4918-9C85-F04603E356FB}"/>
              </a:ext>
            </a:extLst>
          </p:cNvPr>
          <p:cNvSpPr txBox="1"/>
          <p:nvPr/>
        </p:nvSpPr>
        <p:spPr>
          <a:xfrm>
            <a:off x="836022" y="1300086"/>
            <a:ext cx="10180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/>
              <a:t>Una vez asociada la cuenta el proceso solo necesita de un </a:t>
            </a:r>
            <a:r>
              <a:rPr lang="es-EC" sz="2000" dirty="0" err="1"/>
              <a:t>click</a:t>
            </a:r>
            <a:r>
              <a:rPr lang="es-EC" sz="2000" dirty="0"/>
              <a:t> en el icono de Google para el inicio de sesión.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5FE34A0-0FAD-4307-A10A-A73352018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95" y="1950428"/>
            <a:ext cx="7789207" cy="4290946"/>
          </a:xfrm>
          <a:prstGeom prst="rect">
            <a:avLst/>
          </a:prstGeom>
        </p:spPr>
      </p:pic>
      <p:sp>
        <p:nvSpPr>
          <p:cNvPr id="15" name="Action Button: Go Home 14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CC3BA93E-6367-404F-9586-4A33C838DB0F}"/>
              </a:ext>
            </a:extLst>
          </p:cNvPr>
          <p:cNvSpPr/>
          <p:nvPr/>
        </p:nvSpPr>
        <p:spPr>
          <a:xfrm>
            <a:off x="157350" y="5723466"/>
            <a:ext cx="443784" cy="514458"/>
          </a:xfrm>
          <a:prstGeom prst="actionButtonHom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7499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36022" y="616962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cap="all" spc="700" dirty="0">
                <a:latin typeface="+mj-lt"/>
                <a:ea typeface="+mj-ea"/>
                <a:cs typeface="+mj-cs"/>
              </a:rPr>
              <a:t>HISTORIAL DE ALERTAS</a:t>
            </a:r>
            <a:endParaRPr lang="es-EC" sz="3600" b="1" cap="all" spc="7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4F09A04-F1CC-41EF-B3D3-462C107B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F03C5B-1289-444F-B39B-D5EFB3917EDB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F6CFC-2F98-4300-AD61-1DF36715BC12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108C2C-82AD-4AD3-8B3D-C13EA43D5ED6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04C2A7-FF54-4401-87C5-6CB917D2269B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563B348-D4DB-48FE-A3E4-CC90F204C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6A105AF0-4BFD-4F2C-81E6-B9540CB1A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7002C57-6F12-4B54-A033-DEB237CC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69CF2FF0-9BDA-4641-8204-059211AF54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913C6DA-A6E8-4B0C-9B78-8138BAC2A1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058" y="1854608"/>
            <a:ext cx="7697941" cy="4386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F047A5-D16A-416B-A110-D101A0B9412A}"/>
              </a:ext>
            </a:extLst>
          </p:cNvPr>
          <p:cNvSpPr txBox="1"/>
          <p:nvPr/>
        </p:nvSpPr>
        <p:spPr>
          <a:xfrm>
            <a:off x="836022" y="1284335"/>
            <a:ext cx="9892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/>
              <a:t>Para visualizar el historial de alertas, es necesario presionar el nombre de usuario que desea expandir.</a:t>
            </a:r>
          </a:p>
        </p:txBody>
      </p:sp>
      <p:sp>
        <p:nvSpPr>
          <p:cNvPr id="16" name="Action Button: Go Home 1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8F2A3ABE-1D82-4BBC-98A3-B5D99ACF1169}"/>
              </a:ext>
            </a:extLst>
          </p:cNvPr>
          <p:cNvSpPr/>
          <p:nvPr/>
        </p:nvSpPr>
        <p:spPr>
          <a:xfrm>
            <a:off x="157350" y="5723466"/>
            <a:ext cx="443784" cy="514458"/>
          </a:xfrm>
          <a:prstGeom prst="actionButtonHom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4665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36022" y="625182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cap="all" spc="700" dirty="0">
                <a:latin typeface="+mj-lt"/>
                <a:ea typeface="+mj-ea"/>
                <a:cs typeface="+mj-cs"/>
              </a:rPr>
              <a:t>INFORMACIÓN DE RED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4F09A04-F1CC-41EF-B3D3-462C107B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F03C5B-1289-444F-B39B-D5EFB3917EDB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F6CFC-2F98-4300-AD61-1DF36715BC12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108C2C-82AD-4AD3-8B3D-C13EA43D5ED6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04C2A7-FF54-4401-87C5-6CB917D2269B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563B348-D4DB-48FE-A3E4-CC90F204C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6A105AF0-4BFD-4F2C-81E6-B9540CB1A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7002C57-6F12-4B54-A033-DEB237CC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69CF2FF0-9BDA-4641-8204-059211AF54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E26148C-0ACE-4CCB-B75F-0FC5D852063C}"/>
              </a:ext>
            </a:extLst>
          </p:cNvPr>
          <p:cNvSpPr txBox="1"/>
          <p:nvPr/>
        </p:nvSpPr>
        <p:spPr>
          <a:xfrm>
            <a:off x="836022" y="1284335"/>
            <a:ext cx="9892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/>
              <a:t>Para visualizar la información de red de cada usuario, es necesario presionar el nombre de usuario que desea expandir.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1181A7A-C3BE-4242-BF05-6DF82EB15A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290" y="1910522"/>
            <a:ext cx="7617418" cy="4350085"/>
          </a:xfrm>
          <a:prstGeom prst="rect">
            <a:avLst/>
          </a:prstGeom>
        </p:spPr>
      </p:pic>
      <p:sp>
        <p:nvSpPr>
          <p:cNvPr id="15" name="Action Button: Go Home 14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9C6538F0-A506-4516-9FF9-1EECFE191964}"/>
              </a:ext>
            </a:extLst>
          </p:cNvPr>
          <p:cNvSpPr/>
          <p:nvPr/>
        </p:nvSpPr>
        <p:spPr>
          <a:xfrm>
            <a:off x="157350" y="5723466"/>
            <a:ext cx="443784" cy="514458"/>
          </a:xfrm>
          <a:prstGeom prst="actionButtonHom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3989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36022" y="625182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cap="all" spc="700" dirty="0">
                <a:latin typeface="+mj-lt"/>
                <a:ea typeface="+mj-ea"/>
                <a:cs typeface="+mj-cs"/>
              </a:rPr>
              <a:t>DISTANCIA ENTRE USUARIOS</a:t>
            </a:r>
            <a:endParaRPr lang="es-EC" sz="3600" b="1" cap="all" spc="7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4F09A04-F1CC-41EF-B3D3-462C107B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F03C5B-1289-444F-B39B-D5EFB3917EDB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F6CFC-2F98-4300-AD61-1DF36715BC12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108C2C-82AD-4AD3-8B3D-C13EA43D5ED6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04C2A7-FF54-4401-87C5-6CB917D2269B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563B348-D4DB-48FE-A3E4-CC90F204C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6A105AF0-4BFD-4F2C-81E6-B9540CB1A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7002C57-6F12-4B54-A033-DEB237CC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69CF2FF0-9BDA-4641-8204-059211AF54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60BAF2-0024-4050-8A83-6733AAF83AE6}"/>
              </a:ext>
            </a:extLst>
          </p:cNvPr>
          <p:cNvSpPr txBox="1"/>
          <p:nvPr/>
        </p:nvSpPr>
        <p:spPr>
          <a:xfrm>
            <a:off x="836022" y="1254461"/>
            <a:ext cx="9892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/>
              <a:t>Para visualizar la distancia existente entre cada usuario, es necesario presionar el nombre de usuario del que desea expandir la información.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3864A70-956C-4CCB-8B90-EEDA051D7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768" y="1827045"/>
            <a:ext cx="7778462" cy="4437181"/>
          </a:xfrm>
          <a:prstGeom prst="rect">
            <a:avLst/>
          </a:prstGeom>
        </p:spPr>
      </p:pic>
      <p:sp>
        <p:nvSpPr>
          <p:cNvPr id="15" name="Action Button: Go Home 14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DDC3C901-0E10-4611-A300-49DEED99A453}"/>
              </a:ext>
            </a:extLst>
          </p:cNvPr>
          <p:cNvSpPr/>
          <p:nvPr/>
        </p:nvSpPr>
        <p:spPr>
          <a:xfrm>
            <a:off x="157350" y="5723466"/>
            <a:ext cx="443784" cy="514458"/>
          </a:xfrm>
          <a:prstGeom prst="actionButtonHom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3798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36022" y="608129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cap="all" spc="700" dirty="0">
                <a:latin typeface="+mj-lt"/>
                <a:ea typeface="+mj-ea"/>
                <a:cs typeface="+mj-cs"/>
              </a:rPr>
              <a:t>VISUALIZACIÓN DE MAPA</a:t>
            </a:r>
            <a:endParaRPr lang="es-EC" sz="3600" b="1" cap="all" spc="7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4F09A04-F1CC-41EF-B3D3-462C107B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F03C5B-1289-444F-B39B-D5EFB3917EDB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F6CFC-2F98-4300-AD61-1DF36715BC12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108C2C-82AD-4AD3-8B3D-C13EA43D5ED6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04C2A7-FF54-4401-87C5-6CB917D2269B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563B348-D4DB-48FE-A3E4-CC90F204C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6A105AF0-4BFD-4F2C-81E6-B9540CB1A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7002C57-6F12-4B54-A033-DEB237CC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69CF2FF0-9BDA-4641-8204-059211AF54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F2E9C9-9D53-439A-AD82-B7E33ED4EDA5}"/>
              </a:ext>
            </a:extLst>
          </p:cNvPr>
          <p:cNvSpPr txBox="1"/>
          <p:nvPr/>
        </p:nvSpPr>
        <p:spPr>
          <a:xfrm>
            <a:off x="836022" y="1254461"/>
            <a:ext cx="9892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/>
              <a:t>El mapa describe la ubicación de cada usuario en el plano del CTI, para conocer el nombre del usuario es necesario dar </a:t>
            </a:r>
            <a:r>
              <a:rPr lang="es-EC" sz="2000" dirty="0" err="1"/>
              <a:t>click</a:t>
            </a:r>
            <a:r>
              <a:rPr lang="es-EC" sz="2000" dirty="0"/>
              <a:t> encima del mismo.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A387D1-60A1-43D5-A155-752D610E12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46" y="1822287"/>
            <a:ext cx="7766505" cy="4425497"/>
          </a:xfrm>
          <a:prstGeom prst="rect">
            <a:avLst/>
          </a:prstGeom>
        </p:spPr>
      </p:pic>
      <p:sp>
        <p:nvSpPr>
          <p:cNvPr id="16" name="Action Button: Go Home 15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CFA6129-D9CB-4CB8-9D03-D24D4EF39259}"/>
              </a:ext>
            </a:extLst>
          </p:cNvPr>
          <p:cNvSpPr/>
          <p:nvPr/>
        </p:nvSpPr>
        <p:spPr>
          <a:xfrm>
            <a:off x="157350" y="5723466"/>
            <a:ext cx="443784" cy="514458"/>
          </a:xfrm>
          <a:prstGeom prst="actionButtonHom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256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36022" y="595308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cap="all" spc="700" dirty="0">
                <a:latin typeface="+mj-lt"/>
                <a:ea typeface="+mj-ea"/>
                <a:cs typeface="+mj-cs"/>
              </a:rPr>
              <a:t>PERFIL DE USUARIO</a:t>
            </a:r>
            <a:endParaRPr lang="es-EC" sz="3600" b="1" cap="all" spc="700" dirty="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4F09A04-F1CC-41EF-B3D3-462C107B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F03C5B-1289-444F-B39B-D5EFB3917EDB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F6CFC-2F98-4300-AD61-1DF36715BC12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108C2C-82AD-4AD3-8B3D-C13EA43D5ED6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04C2A7-FF54-4401-87C5-6CB917D2269B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563B348-D4DB-48FE-A3E4-CC90F204C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6A105AF0-4BFD-4F2C-81E6-B9540CB1A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7002C57-6F12-4B54-A033-DEB237CC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69CF2FF0-9BDA-4641-8204-059211AF54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83D51C-B6C7-4F85-AFF4-7FABB7909D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172" y="1600426"/>
            <a:ext cx="4102940" cy="46409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D1F33E-F1AF-4DCB-8E3F-F13441270112}"/>
              </a:ext>
            </a:extLst>
          </p:cNvPr>
          <p:cNvSpPr txBox="1"/>
          <p:nvPr/>
        </p:nvSpPr>
        <p:spPr>
          <a:xfrm>
            <a:off x="836022" y="1254461"/>
            <a:ext cx="9892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2000" dirty="0"/>
              <a:t>Esta pantalla muestra la información del usuario administrador.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A6C1C8-5B15-4D87-9C3D-FE5D3B3F277D}"/>
              </a:ext>
            </a:extLst>
          </p:cNvPr>
          <p:cNvSpPr txBox="1"/>
          <p:nvPr/>
        </p:nvSpPr>
        <p:spPr>
          <a:xfrm>
            <a:off x="7079286" y="4917935"/>
            <a:ext cx="29202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s-EC" b="0" i="0" dirty="0">
                <a:solidFill>
                  <a:srgbClr val="5D6879"/>
                </a:solidFill>
                <a:effectLst/>
                <a:latin typeface="Arial" panose="020B0604020202020204" pitchFamily="34" charset="0"/>
              </a:rPr>
              <a:t>Para cerrar la sesión del usuario se debe presionar el icono de salida. </a:t>
            </a:r>
            <a:endParaRPr lang="es-EC" b="0" i="0" dirty="0">
              <a:solidFill>
                <a:srgbClr val="5D6879"/>
              </a:solidFill>
              <a:effectLst/>
              <a:latin typeface="Lato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3FC765-C778-4034-BBDD-D616085038A7}"/>
              </a:ext>
            </a:extLst>
          </p:cNvPr>
          <p:cNvSpPr txBox="1"/>
          <p:nvPr/>
        </p:nvSpPr>
        <p:spPr>
          <a:xfrm>
            <a:off x="7079286" y="4535780"/>
            <a:ext cx="2920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/>
            <a:r>
              <a:rPr lang="es-EC" b="1" dirty="0">
                <a:latin typeface="Arial" panose="020B0604020202020204" pitchFamily="34" charset="0"/>
              </a:rPr>
              <a:t>Cerrar Sesión</a:t>
            </a:r>
            <a:endParaRPr lang="es-EC" b="1" i="0" dirty="0">
              <a:effectLst/>
              <a:latin typeface="Lato" panose="020F0502020204030203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899BAC0-10B3-4237-AEE1-48864B08F67A}"/>
              </a:ext>
            </a:extLst>
          </p:cNvPr>
          <p:cNvSpPr/>
          <p:nvPr/>
        </p:nvSpPr>
        <p:spPr>
          <a:xfrm>
            <a:off x="6932815" y="4355870"/>
            <a:ext cx="3208712" cy="1645919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9" name="Action Button: Go Home 18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1DEB83B7-B5D7-42D2-A2EA-95CFBD848DFF}"/>
              </a:ext>
            </a:extLst>
          </p:cNvPr>
          <p:cNvSpPr/>
          <p:nvPr/>
        </p:nvSpPr>
        <p:spPr>
          <a:xfrm>
            <a:off x="157350" y="5723466"/>
            <a:ext cx="443784" cy="514458"/>
          </a:xfrm>
          <a:prstGeom prst="actionButtonHome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0225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0B83D350D644498ED67378E438DF00" ma:contentTypeVersion="13" ma:contentTypeDescription="Crear nuevo documento." ma:contentTypeScope="" ma:versionID="97bce849afa6fd949eaf383dc600d69c">
  <xsd:schema xmlns:xsd="http://www.w3.org/2001/XMLSchema" xmlns:xs="http://www.w3.org/2001/XMLSchema" xmlns:p="http://schemas.microsoft.com/office/2006/metadata/properties" xmlns:ns3="9e763d51-caac-417b-938f-eac224336bc4" xmlns:ns4="e047bb7e-a874-451d-b53f-5a647904ebbf" targetNamespace="http://schemas.microsoft.com/office/2006/metadata/properties" ma:root="true" ma:fieldsID="a132f039a2134bc9feb8789bb3abae1c" ns3:_="" ns4:_="">
    <xsd:import namespace="9e763d51-caac-417b-938f-eac224336bc4"/>
    <xsd:import namespace="e047bb7e-a874-451d-b53f-5a647904eb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63d51-caac-417b-938f-eac224336b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47bb7e-a874-451d-b53f-5a647904ebb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50832-33FB-4DDC-B00A-E91EEC79B8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C6C779-A01B-468D-8DAD-04AB33AE10AA}">
  <ds:schemaRefs>
    <ds:schemaRef ds:uri="http://schemas.microsoft.com/office/2006/metadata/properties"/>
    <ds:schemaRef ds:uri="9e763d51-caac-417b-938f-eac224336bc4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e047bb7e-a874-451d-b53f-5a647904ebbf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F6CFA26-8903-4672-8B93-480F76E2F2C4}">
  <ds:schemaRefs>
    <ds:schemaRef ds:uri="9e763d51-caac-417b-938f-eac224336bc4"/>
    <ds:schemaRef ds:uri="e047bb7e-a874-451d-b53f-5a647904eb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330</Words>
  <Application>Microsoft Office PowerPoint</Application>
  <PresentationFormat>Widescreen</PresentationFormat>
  <Paragraphs>49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Nova</vt:lpstr>
      <vt:lpstr>Lato</vt:lpstr>
      <vt:lpstr>GradientRiseVTI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CONTROL DE DISTANCIAMIENTO SOCIALMEDIANTE TÉCNICAS DE POSICIONAMIENTO BASADa EN WI­FI.</dc:title>
  <dc:creator>Marina Nicolle Toala Zurita</dc:creator>
  <cp:lastModifiedBy>Marina Nicolle Toala Zurita</cp:lastModifiedBy>
  <cp:revision>3</cp:revision>
  <dcterms:created xsi:type="dcterms:W3CDTF">2021-10-26T05:17:58Z</dcterms:created>
  <dcterms:modified xsi:type="dcterms:W3CDTF">2022-02-18T06:50:40Z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0x010100C00B83D350D644498ED67378E438DF00</vt:lpwstr>
  </property>
</Properties>
</file>